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45B9-F457-44D6-AA3C-E25FED2E5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82C1C-BFCA-4E63-9401-8CDB29254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6C77E-9B88-4032-9A4E-B9783845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2DD7-12CF-45AB-9EF8-DF09F3F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1479D-54DF-489B-B3E4-73FD76F5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67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E62C-C151-4B5D-ABBF-9E0B560AE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15B35-EBD5-4A3B-801D-9798D1897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7F579-3E44-45D6-B2B6-C9B9F39F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A2FAF-242C-43B8-B144-ABE2E504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9BE52-FE47-4A8A-BF72-745333A8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76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CDE078-0EC6-479B-A892-4B518083A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04FB9-C4E6-4E66-826F-E54E7E53E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A21D7-E990-4A5F-958B-3A942DCE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1A21C-6F6B-45CF-8C3E-DF1270F7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64B07-B353-4C05-A58A-1D17A5EF8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197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0771-B827-4146-9D06-B014E1C57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8DD69-4562-4759-BCAA-2F1F383C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5F05-CEDC-455D-95B7-30BC2FE3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4853-709B-43E1-A828-64556140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E49E-98E7-4AAC-82A3-1606EFA3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76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9F644-419F-4A89-B297-906D12DA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81B09-726E-4B48-B51D-3A910D866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6E4E9-5C19-4E61-8541-E1C2BF8E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2C96-8DB1-40AE-AB38-14E31DCB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11BF5-793E-4D43-9C29-33E5881BD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36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E9BD-A410-4D10-B519-92E3BACA6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4EF1B-102B-43FE-B69E-0D41A0091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CE25B-C0FB-48DE-8EDF-EFC8E9AF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7C26D-87BF-44B6-A735-12762F37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85A05-6AAB-40EF-B2C9-C2B7F420C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5D1EA-D066-4038-A98E-46ECCD6C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96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2AD7-290C-4042-AA23-4658AC956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0931-B4DE-4614-B668-E2F84257C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9EA5A-C1E7-4739-9EBE-1C97AE1DA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B1C6AC-83FC-4F3A-9B21-93E6DB3F9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3DC3F-8197-43FC-82E9-51F16B806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55B26-673F-4A71-B8CE-8AC1D3B8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242C2-CE08-4821-8C82-3EC366A3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FB546-19DB-4001-ABC7-799CD211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51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FCD2-8413-4C51-A022-834DD89EF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F9834-24E2-4703-A42A-2A768ADD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39E19-0323-487E-B328-D81C8ACB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5E027-DC0D-4872-A402-CB76C52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4993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B49625-535C-4CE4-AD00-04905E29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86166-6B58-4995-873E-460B1E13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E03F2-0277-4938-AFE0-EA8BCCBC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645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91945-3734-4B58-B83E-707EC6A1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DAFD0-CBB2-48CC-A367-2F3321167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B7590-C2F1-4F5E-9F5F-16CAED935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007CB-68E4-4EB2-A8EF-65D0A97CD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5BABB-26CB-454A-A690-8A3565AC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F198F-3552-42D7-855A-8DE86A5E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844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64FE-B3B8-41ED-9EBE-B702AD25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5E538-8ACE-44BF-B2C6-E2515F5F1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F8FB2-08D8-4092-B662-660F280F8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10531-3B18-44D0-801B-41CE103A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72F39-EDD2-4619-B5AB-13B2727B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4CBB26-E9C8-4188-9F91-6407C6DF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194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FD00E-9B6D-40B9-8157-D09092B39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2DB7D-FDE9-4C05-BED3-0D829C60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5A7E3-B3AF-40EB-A6D4-543F7E08C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EA42-A986-4F73-96DF-6487EBC3B3A9}" type="datetimeFigureOut">
              <a:rPr lang="en-AU" smtClean="0"/>
              <a:t>5/08/2019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C80B0-7E8E-47C5-8994-4583D3176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053F1-5FDA-48F8-8F6D-1CBC367DC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FD3A-4E73-41AB-AE82-4FF80D015E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94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NULL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1ADD78-11AF-49CB-A1C9-C21AEE719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57833"/>
              </p:ext>
            </p:extLst>
          </p:nvPr>
        </p:nvGraphicFramePr>
        <p:xfrm>
          <a:off x="1228725" y="1000125"/>
          <a:ext cx="9901238" cy="5556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619">
                  <a:extLst>
                    <a:ext uri="{9D8B030D-6E8A-4147-A177-3AD203B41FA5}">
                      <a16:colId xmlns:a16="http://schemas.microsoft.com/office/drawing/2014/main" val="2184468826"/>
                    </a:ext>
                  </a:extLst>
                </a:gridCol>
                <a:gridCol w="4950619">
                  <a:extLst>
                    <a:ext uri="{9D8B030D-6E8A-4147-A177-3AD203B41FA5}">
                      <a16:colId xmlns:a16="http://schemas.microsoft.com/office/drawing/2014/main" val="4061607724"/>
                    </a:ext>
                  </a:extLst>
                </a:gridCol>
              </a:tblGrid>
              <a:tr h="5057775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5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Top 25        French Words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Please send any questions or suggestions to        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goldcoastlanguages@gmailcom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Slides should advance automatically after the first 10 seconds</a:t>
                      </a:r>
                    </a:p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 not starting after 10 seconds Click on (1) “Slide Show”              (2) “From Beginning” in Power Point Ribbon Commands</a:t>
                      </a:r>
                    </a:p>
                    <a:p>
                      <a:pPr algn="ctr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32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34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15"/>
    </mc:Choice>
    <mc:Fallback>
      <p:transition spd="slow" advTm="121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16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545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9044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51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90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3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3242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84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35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96AC07-284B-407B-A4E5-7915E1047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89934"/>
              </p:ext>
            </p:extLst>
          </p:nvPr>
        </p:nvGraphicFramePr>
        <p:xfrm>
          <a:off x="819149" y="814389"/>
          <a:ext cx="10225089" cy="5400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1740">
                  <a:extLst>
                    <a:ext uri="{9D8B030D-6E8A-4147-A177-3AD203B41FA5}">
                      <a16:colId xmlns:a16="http://schemas.microsoft.com/office/drawing/2014/main" val="424204345"/>
                    </a:ext>
                  </a:extLst>
                </a:gridCol>
                <a:gridCol w="5343349">
                  <a:extLst>
                    <a:ext uri="{9D8B030D-6E8A-4147-A177-3AD203B41FA5}">
                      <a16:colId xmlns:a16="http://schemas.microsoft.com/office/drawing/2014/main" val="2010713117"/>
                    </a:ext>
                  </a:extLst>
                </a:gridCol>
              </a:tblGrid>
              <a:tr h="19079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800" u="none" strike="noStrike" baseline="0" dirty="0">
                          <a:effectLst/>
                        </a:rPr>
                        <a:t>the                                                                     </a:t>
                      </a:r>
                      <a:r>
                        <a:rPr lang="en-US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1 word in English                                                          has 4 forms in French</a:t>
                      </a:r>
                      <a:endParaRPr lang="en-US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800" u="none" strike="noStrike" baseline="0">
                          <a:effectLst/>
                        </a:rPr>
                        <a:t>le, la, l', les</a:t>
                      </a:r>
                      <a:endParaRPr lang="en-AU" sz="48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2305502"/>
                  </a:ext>
                </a:extLst>
              </a:tr>
              <a:tr h="1746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baseline="0" dirty="0">
                          <a:effectLst/>
                        </a:rPr>
                        <a:t>of, from, some, any</a:t>
                      </a:r>
                      <a:r>
                        <a:rPr lang="en-US" sz="4800" u="none" strike="noStrike" baseline="0" dirty="0">
                          <a:effectLst/>
                        </a:rPr>
                        <a:t>                                                              </a:t>
                      </a:r>
                      <a:r>
                        <a:rPr lang="en-US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( 4 English words, 1 French word )</a:t>
                      </a:r>
                      <a:endParaRPr lang="en-US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800" u="none" strike="noStrike" baseline="0" dirty="0">
                          <a:effectLst/>
                        </a:rPr>
                        <a:t>de</a:t>
                      </a:r>
                      <a:endParaRPr lang="en-AU" sz="4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712792"/>
                  </a:ext>
                </a:extLst>
              </a:tr>
              <a:tr h="17463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baseline="0" dirty="0">
                          <a:effectLst/>
                        </a:rPr>
                        <a:t>a, an, one                                                                               </a:t>
                      </a:r>
                      <a:r>
                        <a:rPr lang="en-US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( 3 English words, 1 French word )</a:t>
                      </a:r>
                      <a:endParaRPr lang="en-US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4800" u="none" strike="noStrike" baseline="0" dirty="0">
                          <a:effectLst/>
                        </a:rPr>
                        <a:t>un</a:t>
                      </a:r>
                      <a:endParaRPr lang="en-AU" sz="48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3562019"/>
                  </a:ext>
                </a:extLst>
              </a:tr>
            </a:tbl>
          </a:graphicData>
        </a:graphic>
      </p:graphicFrame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C2B031-C61D-4F42-8F15-DC049A74B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200" end="2934.21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15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70"/>
    </mc:Choice>
    <mc:Fallback>
      <p:transition spd="slow" advTm="30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636" objId="7"/>
        <p14:stopEvt time="17210" objId="7"/>
        <p14:playEvt time="17212" objId="7"/>
        <p14:stopEvt time="30270" objId="7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811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892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64AD5FE-0BCB-48D3-9C22-2D90E0D58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70726"/>
              </p:ext>
            </p:extLst>
          </p:nvPr>
        </p:nvGraphicFramePr>
        <p:xfrm>
          <a:off x="928688" y="828675"/>
          <a:ext cx="10287000" cy="5329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3704">
                  <a:extLst>
                    <a:ext uri="{9D8B030D-6E8A-4147-A177-3AD203B41FA5}">
                      <a16:colId xmlns:a16="http://schemas.microsoft.com/office/drawing/2014/main" val="2196698807"/>
                    </a:ext>
                  </a:extLst>
                </a:gridCol>
                <a:gridCol w="5253296">
                  <a:extLst>
                    <a:ext uri="{9D8B030D-6E8A-4147-A177-3AD203B41FA5}">
                      <a16:colId xmlns:a16="http://schemas.microsoft.com/office/drawing/2014/main" val="3098673180"/>
                    </a:ext>
                  </a:extLst>
                </a:gridCol>
              </a:tblGrid>
              <a:tr h="17764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baseline="0" dirty="0">
                          <a:effectLst/>
                        </a:rPr>
                        <a:t>to, at, in                                                                               </a:t>
                      </a:r>
                      <a:r>
                        <a:rPr lang="en-US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( 3 English words, 1 French word )</a:t>
                      </a:r>
                      <a:endParaRPr lang="en-US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à</a:t>
                      </a:r>
                      <a:endParaRPr lang="en-AU" sz="3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5114074"/>
                  </a:ext>
                </a:extLst>
              </a:tr>
              <a:tr h="177641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 dirty="0">
                          <a:effectLst/>
                        </a:rPr>
                        <a:t>to be</a:t>
                      </a:r>
                      <a:endParaRPr lang="en-AU" sz="3600" b="0" i="0" u="none" strike="noStrike" baseline="0" dirty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être</a:t>
                      </a:r>
                      <a:endParaRPr lang="en-AU" sz="3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1630154"/>
                  </a:ext>
                </a:extLst>
              </a:tr>
              <a:tr h="177641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 dirty="0">
                          <a:effectLst/>
                        </a:rPr>
                        <a:t>I am</a:t>
                      </a:r>
                      <a:endParaRPr lang="en-AU" sz="3600" b="0" i="0" u="none" strike="noStrike" baseline="0" dirty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 dirty="0">
                          <a:effectLst/>
                        </a:rPr>
                        <a:t>je </a:t>
                      </a:r>
                      <a:r>
                        <a:rPr lang="en-AU" sz="3600" u="none" strike="noStrike" baseline="0" dirty="0" err="1">
                          <a:effectLst/>
                        </a:rPr>
                        <a:t>suis</a:t>
                      </a:r>
                      <a:endParaRPr lang="en-AU" sz="3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5082722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B65F4D-DBAE-40DC-A934-B87493EDF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00" end="1470.72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10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6"/>
    </mc:Choice>
    <mc:Fallback>
      <p:transition spd="slow" advTm="15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572" objId="6"/>
        <p14:stopEvt time="10480" objId="6"/>
        <p14:playEvt time="11311" objId="6"/>
        <p14:stopEvt time="15736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0AEB40-887B-482D-B5C6-57C4F0687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6316"/>
              </p:ext>
            </p:extLst>
          </p:nvPr>
        </p:nvGraphicFramePr>
        <p:xfrm>
          <a:off x="564444" y="553156"/>
          <a:ext cx="10656712" cy="5463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4614">
                  <a:extLst>
                    <a:ext uri="{9D8B030D-6E8A-4147-A177-3AD203B41FA5}">
                      <a16:colId xmlns:a16="http://schemas.microsoft.com/office/drawing/2014/main" val="2185464472"/>
                    </a:ext>
                  </a:extLst>
                </a:gridCol>
                <a:gridCol w="5442098">
                  <a:extLst>
                    <a:ext uri="{9D8B030D-6E8A-4147-A177-3AD203B41FA5}">
                      <a16:colId xmlns:a16="http://schemas.microsoft.com/office/drawing/2014/main" val="2186719274"/>
                    </a:ext>
                  </a:extLst>
                </a:gridCol>
              </a:tblGrid>
              <a:tr h="182127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 dirty="0">
                          <a:effectLst/>
                        </a:rPr>
                        <a:t>you are                                                                  </a:t>
                      </a:r>
                      <a:r>
                        <a:rPr lang="en-AU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(singular, familiar)</a:t>
                      </a:r>
                      <a:endParaRPr lang="en-AU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tu es</a:t>
                      </a:r>
                      <a:endParaRPr lang="en-AU" sz="3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2556676"/>
                  </a:ext>
                </a:extLst>
              </a:tr>
              <a:tr h="182127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he is</a:t>
                      </a:r>
                      <a:endParaRPr lang="en-AU" sz="3600" b="0" i="0" u="none" strike="noStrike" baseline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il est</a:t>
                      </a:r>
                      <a:endParaRPr lang="en-AU" sz="3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6828888"/>
                  </a:ext>
                </a:extLst>
              </a:tr>
              <a:tr h="182127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she is</a:t>
                      </a:r>
                      <a:endParaRPr lang="en-AU" sz="3600" b="0" i="0" u="none" strike="noStrike" baseline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 dirty="0" err="1">
                          <a:effectLst/>
                        </a:rPr>
                        <a:t>elle</a:t>
                      </a:r>
                      <a:r>
                        <a:rPr lang="en-AU" sz="3600" u="none" strike="noStrike" baseline="0" dirty="0">
                          <a:effectLst/>
                        </a:rPr>
                        <a:t> </a:t>
                      </a:r>
                      <a:r>
                        <a:rPr lang="en-AU" sz="3600" u="none" strike="noStrike" baseline="0" dirty="0" err="1">
                          <a:effectLst/>
                        </a:rPr>
                        <a:t>est</a:t>
                      </a:r>
                      <a:endParaRPr lang="en-AU" sz="3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0330984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BA0CDF-5CA6-4356-81D6-CE77C8BCF6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94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227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92"/>
    </mc:Choice>
    <mc:Fallback>
      <p:transition spd="slow" advTm="17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910" objId="5"/>
        <p14:stopEvt time="11169" objId="5"/>
        <p14:playEvt time="12328" objId="5"/>
        <p14:stopEvt time="17592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B69D79-B2AD-44B3-BF50-0AAE0D08E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975632"/>
              </p:ext>
            </p:extLst>
          </p:nvPr>
        </p:nvGraphicFramePr>
        <p:xfrm>
          <a:off x="528638" y="685799"/>
          <a:ext cx="10787062" cy="5300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8398">
                  <a:extLst>
                    <a:ext uri="{9D8B030D-6E8A-4147-A177-3AD203B41FA5}">
                      <a16:colId xmlns:a16="http://schemas.microsoft.com/office/drawing/2014/main" val="611442531"/>
                    </a:ext>
                  </a:extLst>
                </a:gridCol>
                <a:gridCol w="5508664">
                  <a:extLst>
                    <a:ext uri="{9D8B030D-6E8A-4147-A177-3AD203B41FA5}">
                      <a16:colId xmlns:a16="http://schemas.microsoft.com/office/drawing/2014/main" val="2766928962"/>
                    </a:ext>
                  </a:extLst>
                </a:gridCol>
              </a:tblGrid>
              <a:tr h="176688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>
                          <a:effectLst/>
                        </a:rPr>
                        <a:t>one is</a:t>
                      </a:r>
                      <a:endParaRPr lang="en-AU" sz="3600" b="0" i="0" u="none" strike="noStrike" dirty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 err="1">
                          <a:effectLst/>
                        </a:rPr>
                        <a:t>On~est</a:t>
                      </a:r>
                      <a:endParaRPr lang="en-A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4898999"/>
                  </a:ext>
                </a:extLst>
              </a:tr>
              <a:tr h="176688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>
                          <a:effectLst/>
                        </a:rPr>
                        <a:t>we are</a:t>
                      </a:r>
                      <a:endParaRPr lang="en-AU" sz="3600" b="0" i="0" u="none" strike="noStrike" dirty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>
                          <a:effectLst/>
                        </a:rPr>
                        <a:t>nous </a:t>
                      </a:r>
                      <a:r>
                        <a:rPr lang="en-AU" sz="3600" u="none" strike="noStrike" dirty="0" err="1">
                          <a:effectLst/>
                        </a:rPr>
                        <a:t>sommes</a:t>
                      </a:r>
                      <a:endParaRPr lang="en-A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4212127"/>
                  </a:ext>
                </a:extLst>
              </a:tr>
              <a:tr h="17668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you are                                         </a:t>
                      </a:r>
                      <a:r>
                        <a:rPr lang="en-US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(singular formal and plural)</a:t>
                      </a:r>
                      <a:endParaRPr lang="en-US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 err="1">
                          <a:effectLst/>
                        </a:rPr>
                        <a:t>Vous~êtes</a:t>
                      </a:r>
                      <a:endParaRPr lang="en-A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6645908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70B9EC-129B-4045-8387-7A0DC8026E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66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19"/>
    </mc:Choice>
    <mc:Fallback>
      <p:transition spd="slow" advTm="14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560" objId="6"/>
        <p14:stopEvt time="9492" objId="6"/>
        <p14:playEvt time="9492" objId="6"/>
        <p14:stopEvt time="14519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F7BB46-514D-4BE3-89D3-576BDFEE2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734777"/>
              </p:ext>
            </p:extLst>
          </p:nvPr>
        </p:nvGraphicFramePr>
        <p:xfrm>
          <a:off x="598311" y="564443"/>
          <a:ext cx="10701867" cy="5742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6710">
                  <a:extLst>
                    <a:ext uri="{9D8B030D-6E8A-4147-A177-3AD203B41FA5}">
                      <a16:colId xmlns:a16="http://schemas.microsoft.com/office/drawing/2014/main" val="3058287810"/>
                    </a:ext>
                  </a:extLst>
                </a:gridCol>
                <a:gridCol w="5465157">
                  <a:extLst>
                    <a:ext uri="{9D8B030D-6E8A-4147-A177-3AD203B41FA5}">
                      <a16:colId xmlns:a16="http://schemas.microsoft.com/office/drawing/2014/main" val="579683843"/>
                    </a:ext>
                  </a:extLst>
                </a:gridCol>
              </a:tblGrid>
              <a:tr h="1915348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 dirty="0">
                          <a:effectLst/>
                        </a:rPr>
                        <a:t>they are </a:t>
                      </a:r>
                      <a:r>
                        <a:rPr lang="en-AU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(masculine)</a:t>
                      </a:r>
                      <a:endParaRPr lang="en-AU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ils sont</a:t>
                      </a:r>
                      <a:endParaRPr lang="en-AU" sz="3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998792"/>
                  </a:ext>
                </a:extLst>
              </a:tr>
              <a:tr h="191158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 dirty="0">
                          <a:effectLst/>
                        </a:rPr>
                        <a:t>they are </a:t>
                      </a:r>
                      <a:r>
                        <a:rPr lang="en-AU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(feminine)</a:t>
                      </a:r>
                      <a:endParaRPr lang="en-AU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elles sont</a:t>
                      </a:r>
                      <a:endParaRPr lang="en-AU" sz="3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9701669"/>
                  </a:ext>
                </a:extLst>
              </a:tr>
              <a:tr h="19153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baseline="0" dirty="0">
                          <a:effectLst/>
                        </a:rPr>
                        <a:t>to be or not to be</a:t>
                      </a:r>
                      <a:endParaRPr lang="en-US" sz="3600" b="0" i="0" u="none" strike="noStrike" baseline="0" dirty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600" u="none" strike="noStrike" baseline="0" dirty="0">
                          <a:effectLst/>
                        </a:rPr>
                        <a:t>être ou ne pas~être</a:t>
                      </a:r>
                      <a:endParaRPr lang="fr-FR" sz="3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956570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5E011C-21E9-473B-8109-069DD439E2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8924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57"/>
    </mc:Choice>
    <mc:Fallback>
      <p:transition spd="slow" advTm="22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6258" objId="5"/>
        <p14:stopEvt time="14398" objId="5"/>
        <p14:playEvt time="14398" objId="5"/>
        <p14:stopEvt time="22357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1E3CB2-E3E8-4351-B1E8-812943FF6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25613"/>
              </p:ext>
            </p:extLst>
          </p:nvPr>
        </p:nvGraphicFramePr>
        <p:xfrm>
          <a:off x="714375" y="685800"/>
          <a:ext cx="10801350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5389">
                  <a:extLst>
                    <a:ext uri="{9D8B030D-6E8A-4147-A177-3AD203B41FA5}">
                      <a16:colId xmlns:a16="http://schemas.microsoft.com/office/drawing/2014/main" val="324256996"/>
                    </a:ext>
                  </a:extLst>
                </a:gridCol>
                <a:gridCol w="5515961">
                  <a:extLst>
                    <a:ext uri="{9D8B030D-6E8A-4147-A177-3AD203B41FA5}">
                      <a16:colId xmlns:a16="http://schemas.microsoft.com/office/drawing/2014/main" val="60334147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a human being</a:t>
                      </a:r>
                      <a:endParaRPr lang="en-AU" sz="3600" b="0" i="0" u="none" strike="noStrike" baseline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un être humain</a:t>
                      </a:r>
                      <a:endParaRPr lang="en-AU" sz="3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38864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and</a:t>
                      </a:r>
                      <a:endParaRPr lang="en-AU" sz="3600" b="0" i="0" u="none" strike="noStrike" baseline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>
                          <a:effectLst/>
                        </a:rPr>
                        <a:t>et</a:t>
                      </a:r>
                      <a:endParaRPr lang="en-AU" sz="36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3786636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baseline="0" dirty="0">
                          <a:effectLst/>
                        </a:rPr>
                        <a:t>in, by                                                                            </a:t>
                      </a:r>
                      <a:r>
                        <a:rPr lang="en-US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( 2 English words, 1 French word )</a:t>
                      </a:r>
                      <a:endParaRPr lang="en-US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baseline="0" dirty="0" err="1">
                          <a:effectLst/>
                        </a:rPr>
                        <a:t>en</a:t>
                      </a:r>
                      <a:endParaRPr lang="en-AU" sz="36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7659874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42867A-3C5B-4F5C-BA32-030CAC89CE4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44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03"/>
    </mc:Choice>
    <mc:Fallback>
      <p:transition spd="slow" advTm="20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615" objId="5"/>
        <p14:stopEvt time="11426" objId="5"/>
        <p14:playEvt time="15113" objId="5"/>
        <p14:stopEvt time="20803" objId="5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A639-1B5A-4D80-B81D-2F2AD215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452257-BAE0-41FD-8014-6C73077B2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57484"/>
              </p:ext>
            </p:extLst>
          </p:nvPr>
        </p:nvGraphicFramePr>
        <p:xfrm>
          <a:off x="819150" y="828675"/>
          <a:ext cx="10610850" cy="52899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2173">
                  <a:extLst>
                    <a:ext uri="{9D8B030D-6E8A-4147-A177-3AD203B41FA5}">
                      <a16:colId xmlns:a16="http://schemas.microsoft.com/office/drawing/2014/main" val="3155464448"/>
                    </a:ext>
                  </a:extLst>
                </a:gridCol>
                <a:gridCol w="5418677">
                  <a:extLst>
                    <a:ext uri="{9D8B030D-6E8A-4147-A177-3AD203B41FA5}">
                      <a16:colId xmlns:a16="http://schemas.microsoft.com/office/drawing/2014/main" val="2593549170"/>
                    </a:ext>
                  </a:extLst>
                </a:gridCol>
              </a:tblGrid>
              <a:tr h="150787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>
                          <a:effectLst/>
                        </a:rPr>
                        <a:t>to have</a:t>
                      </a:r>
                      <a:endParaRPr lang="en-AU" sz="3600" b="0" i="0" u="none" strike="noStrike" dirty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 err="1">
                          <a:effectLst/>
                        </a:rPr>
                        <a:t>avoir</a:t>
                      </a:r>
                      <a:endParaRPr lang="en-A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6784658"/>
                  </a:ext>
                </a:extLst>
              </a:tr>
              <a:tr h="1507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I have                                               </a:t>
                      </a:r>
                      <a:r>
                        <a:rPr lang="en-US" sz="22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(j' in place of je is required before a vowel)</a:t>
                      </a:r>
                      <a:endParaRPr lang="en-US" sz="2200" b="0" i="0" u="none" strike="noStrike" baseline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 err="1">
                          <a:effectLst/>
                        </a:rPr>
                        <a:t>j'ai</a:t>
                      </a:r>
                      <a:endParaRPr lang="en-A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3911999"/>
                  </a:ext>
                </a:extLst>
              </a:tr>
              <a:tr h="2274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600" u="none" strike="noStrike" dirty="0">
                          <a:effectLst/>
                        </a:rPr>
                        <a:t>Check the conjugation of </a:t>
                      </a:r>
                      <a:r>
                        <a:rPr lang="en-US" sz="3600" u="none" strike="noStrike" dirty="0" err="1">
                          <a:effectLst/>
                        </a:rPr>
                        <a:t>avoir</a:t>
                      </a:r>
                      <a:r>
                        <a:rPr lang="en-US" sz="3600" u="none" strike="noStrike" dirty="0">
                          <a:effectLst/>
                        </a:rPr>
                        <a:t> in the text-book - page 32</a:t>
                      </a:r>
                      <a:endParaRPr lang="en-US" sz="3600" b="0" i="0" u="none" strike="noStrike" dirty="0">
                        <a:solidFill>
                          <a:srgbClr val="1A1A1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3600" u="none" strike="noStrike" dirty="0">
                          <a:effectLst/>
                        </a:rPr>
                        <a:t>"Conjugation" refers to the forms verbs of following </a:t>
                      </a:r>
                      <a:r>
                        <a:rPr lang="en-AU" sz="3600" u="none" strike="noStrike" dirty="0" err="1">
                          <a:effectLst/>
                        </a:rPr>
                        <a:t>tu</a:t>
                      </a:r>
                      <a:r>
                        <a:rPr lang="en-AU" sz="3600" u="none" strike="noStrike" dirty="0">
                          <a:effectLst/>
                        </a:rPr>
                        <a:t>, </a:t>
                      </a:r>
                      <a:r>
                        <a:rPr lang="en-AU" sz="3600" u="none" strike="noStrike" dirty="0" err="1">
                          <a:effectLst/>
                        </a:rPr>
                        <a:t>il</a:t>
                      </a:r>
                      <a:r>
                        <a:rPr lang="en-AU" sz="3600" u="none" strike="noStrike" dirty="0">
                          <a:effectLst/>
                        </a:rPr>
                        <a:t>, </a:t>
                      </a:r>
                      <a:r>
                        <a:rPr lang="en-AU" sz="3600" u="none" strike="noStrike" dirty="0" err="1">
                          <a:effectLst/>
                        </a:rPr>
                        <a:t>elle</a:t>
                      </a:r>
                      <a:r>
                        <a:rPr lang="en-AU" sz="3600" u="none" strike="noStrike" dirty="0">
                          <a:effectLst/>
                        </a:rPr>
                        <a:t>, on, nous, </a:t>
                      </a:r>
                      <a:r>
                        <a:rPr lang="en-AU" sz="3600" u="none" strike="noStrike" dirty="0" err="1">
                          <a:effectLst/>
                        </a:rPr>
                        <a:t>vous</a:t>
                      </a:r>
                      <a:r>
                        <a:rPr lang="en-AU" sz="3600" u="none" strike="noStrike" dirty="0">
                          <a:effectLst/>
                        </a:rPr>
                        <a:t>, </a:t>
                      </a:r>
                      <a:r>
                        <a:rPr lang="en-AU" sz="3600" u="none" strike="noStrike" dirty="0" err="1">
                          <a:effectLst/>
                        </a:rPr>
                        <a:t>ils</a:t>
                      </a:r>
                      <a:r>
                        <a:rPr lang="en-AU" sz="3600" u="none" strike="noStrike" dirty="0">
                          <a:effectLst/>
                        </a:rPr>
                        <a:t>, </a:t>
                      </a:r>
                      <a:r>
                        <a:rPr lang="en-AU" sz="3600" u="none" strike="noStrike" dirty="0" err="1">
                          <a:effectLst/>
                        </a:rPr>
                        <a:t>elles</a:t>
                      </a:r>
                      <a:endParaRPr lang="en-AU" sz="3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6073214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85F381-8932-4111-9F67-F59646637A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19775" y="18155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93"/>
    </mc:Choice>
    <mc:Fallback>
      <p:transition spd="slow" advTm="8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layEvt time="4272" objId="5"/>
        <p14:playEvt time="8555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F37-7964-4AAA-8D6D-1EF4B7EFB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3157"/>
            <a:ext cx="9144000" cy="435751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This is the end of             Beginner Online Learning </a:t>
            </a:r>
            <a:br>
              <a:rPr lang="en-US" dirty="0"/>
            </a:br>
            <a:r>
              <a:rPr lang="en-US" dirty="0"/>
              <a:t>Level 1 - Section 1</a:t>
            </a:r>
            <a:br>
              <a:rPr lang="en-US" dirty="0"/>
            </a:br>
            <a:r>
              <a:rPr lang="en-US" dirty="0"/>
              <a:t>(Press Esc Key to Terminate)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917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63"/>
    </mc:Choice>
    <mc:Fallback>
      <p:transition spd="slow" advTm="746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260</Words>
  <Application>Microsoft Office PowerPoint</Application>
  <PresentationFormat>Widescreen</PresentationFormat>
  <Paragraphs>49</Paragraphs>
  <Slides>21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This is the end of             Beginner Online Learning  Level 1 - Section 1 (Press Esc Key to Terminate)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Hatton</dc:creator>
  <cp:lastModifiedBy>Roger Hatton</cp:lastModifiedBy>
  <cp:revision>14</cp:revision>
  <dcterms:created xsi:type="dcterms:W3CDTF">2019-08-05T00:50:49Z</dcterms:created>
  <dcterms:modified xsi:type="dcterms:W3CDTF">2019-08-05T03:06:07Z</dcterms:modified>
</cp:coreProperties>
</file>